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0"/>
  </p:notesMasterIdLst>
  <p:handoutMasterIdLst>
    <p:handoutMasterId r:id="rId11"/>
  </p:handoutMasterIdLst>
  <p:sldIdLst>
    <p:sldId id="256" r:id="rId3"/>
    <p:sldId id="282" r:id="rId4"/>
    <p:sldId id="276" r:id="rId5"/>
    <p:sldId id="277" r:id="rId6"/>
    <p:sldId id="278" r:id="rId7"/>
    <p:sldId id="279" r:id="rId8"/>
    <p:sldId id="280" r:id="rId9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poli, Patricia" initials="NP" lastIdx="0" clrIdx="0">
    <p:extLst/>
  </p:cmAuthor>
  <p:cmAuthor id="2" name="Link, Rachel" initials="LR" lastIdx="3" clrIdx="1">
    <p:extLst/>
  </p:cmAuthor>
  <p:cmAuthor id="3" name="Klick, Holly" initials="KH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C48E"/>
    <a:srgbClr val="D38F45"/>
    <a:srgbClr val="FFC72C"/>
    <a:srgbClr val="AD841F"/>
    <a:srgbClr val="8A75B5"/>
    <a:srgbClr val="D8628C"/>
    <a:srgbClr val="00C7B1"/>
    <a:srgbClr val="E56A54"/>
    <a:srgbClr val="003E51"/>
    <a:srgbClr val="E1E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4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4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41650" cy="466725"/>
          </a:xfrm>
          <a:prstGeom prst="rect">
            <a:avLst/>
          </a:prstGeom>
        </p:spPr>
        <p:txBody>
          <a:bodyPr vert="horz" lIns="91732" tIns="45864" rIns="91732" bIns="4586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9" y="5"/>
            <a:ext cx="3041650" cy="466725"/>
          </a:xfrm>
          <a:prstGeom prst="rect">
            <a:avLst/>
          </a:prstGeom>
        </p:spPr>
        <p:txBody>
          <a:bodyPr vert="horz" lIns="91732" tIns="45864" rIns="91732" bIns="45864" rtlCol="0"/>
          <a:lstStyle>
            <a:lvl1pPr algn="r">
              <a:defRPr sz="1200"/>
            </a:lvl1pPr>
          </a:lstStyle>
          <a:p>
            <a:fld id="{33FD85BF-9053-4A4A-992B-70BE7C070186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9206"/>
            <a:ext cx="3041650" cy="466725"/>
          </a:xfrm>
          <a:prstGeom prst="rect">
            <a:avLst/>
          </a:prstGeom>
        </p:spPr>
        <p:txBody>
          <a:bodyPr vert="horz" lIns="91732" tIns="45864" rIns="91732" bIns="4586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9" y="8839206"/>
            <a:ext cx="3041650" cy="466725"/>
          </a:xfrm>
          <a:prstGeom prst="rect">
            <a:avLst/>
          </a:prstGeom>
        </p:spPr>
        <p:txBody>
          <a:bodyPr vert="horz" lIns="91732" tIns="45864" rIns="91732" bIns="45864" rtlCol="0" anchor="b"/>
          <a:lstStyle>
            <a:lvl1pPr algn="r">
              <a:defRPr sz="1200"/>
            </a:lvl1pPr>
          </a:lstStyle>
          <a:p>
            <a:fld id="{5CADA4E2-4DBA-46BC-B184-96EC489AFC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415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3041968" cy="466911"/>
          </a:xfrm>
          <a:prstGeom prst="rect">
            <a:avLst/>
          </a:prstGeom>
        </p:spPr>
        <p:txBody>
          <a:bodyPr vert="horz" lIns="93586" tIns="46793" rIns="93586" bIns="4679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4" y="4"/>
            <a:ext cx="3041968" cy="466911"/>
          </a:xfrm>
          <a:prstGeom prst="rect">
            <a:avLst/>
          </a:prstGeom>
        </p:spPr>
        <p:txBody>
          <a:bodyPr vert="horz" lIns="93586" tIns="46793" rIns="93586" bIns="46793" rtlCol="0"/>
          <a:lstStyle>
            <a:lvl1pPr algn="r">
              <a:defRPr sz="1200"/>
            </a:lvl1pPr>
          </a:lstStyle>
          <a:p>
            <a:fld id="{15DF9967-0C9B-4C2F-B688-B80A7BC80CC6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0725" y="1165225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86" tIns="46793" rIns="93586" bIns="4679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4" y="4478477"/>
            <a:ext cx="5615940" cy="3664208"/>
          </a:xfrm>
          <a:prstGeom prst="rect">
            <a:avLst/>
          </a:prstGeom>
        </p:spPr>
        <p:txBody>
          <a:bodyPr vert="horz" lIns="93586" tIns="46793" rIns="93586" bIns="4679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9016"/>
            <a:ext cx="3041968" cy="466910"/>
          </a:xfrm>
          <a:prstGeom prst="rect">
            <a:avLst/>
          </a:prstGeom>
        </p:spPr>
        <p:txBody>
          <a:bodyPr vert="horz" lIns="93586" tIns="46793" rIns="93586" bIns="4679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4" y="8839016"/>
            <a:ext cx="3041968" cy="466910"/>
          </a:xfrm>
          <a:prstGeom prst="rect">
            <a:avLst/>
          </a:prstGeom>
        </p:spPr>
        <p:txBody>
          <a:bodyPr vert="horz" lIns="93586" tIns="46793" rIns="93586" bIns="46793" rtlCol="0" anchor="b"/>
          <a:lstStyle>
            <a:lvl1pPr algn="r">
              <a:defRPr sz="1200"/>
            </a:lvl1pPr>
          </a:lstStyle>
          <a:p>
            <a:fld id="{D121A8AA-0966-4D17-85A6-1376FAA6D2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4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857"/>
            <a:ext cx="12192000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8"/>
            <a:ext cx="6638544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1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 smtClean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9" y="6016249"/>
            <a:ext cx="5091215" cy="28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3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857"/>
            <a:ext cx="12192000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8"/>
            <a:ext cx="6638544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1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 smtClean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9" y="6016249"/>
            <a:ext cx="5091215" cy="28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1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100" b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2" y="321147"/>
            <a:ext cx="5091215" cy="28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35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8" y="2189264"/>
            <a:ext cx="6402832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Em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838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9" y="2185418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029201" y="2185418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vitae dolor </a:t>
            </a:r>
            <a:r>
              <a:rPr lang="en-US" dirty="0" err="1" smtClean="0"/>
              <a:t>euismod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. In </a:t>
            </a:r>
            <a:r>
              <a:rPr lang="en-US" dirty="0" err="1" smtClean="0"/>
              <a:t>ornare</a:t>
            </a:r>
            <a:r>
              <a:rPr lang="en-US" dirty="0" smtClean="0"/>
              <a:t> convallis </a:t>
            </a:r>
            <a:r>
              <a:rPr lang="en-US" dirty="0" err="1" smtClean="0"/>
              <a:t>velit</a:t>
            </a:r>
            <a:r>
              <a:rPr lang="en-US" dirty="0" smtClean="0"/>
              <a:t> vitae cursus. Integer </a:t>
            </a:r>
            <a:r>
              <a:rPr lang="en-US" dirty="0" err="1" smtClean="0"/>
              <a:t>egestas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mi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habitant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senectus</a:t>
            </a:r>
            <a:r>
              <a:rPr lang="en-US" dirty="0" smtClean="0"/>
              <a:t> et </a:t>
            </a:r>
            <a:r>
              <a:rPr lang="en-US" dirty="0" err="1" smtClean="0"/>
              <a:t>netus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779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8"/>
            <a:ext cx="8557757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342900" marR="0" indent="-30480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150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Quisque</a:t>
            </a:r>
            <a:r>
              <a:rPr lang="en-US" dirty="0" smtClean="0"/>
              <a:t> ac </a:t>
            </a:r>
            <a:r>
              <a:rPr lang="en-US" dirty="0" err="1" smtClean="0"/>
              <a:t>orci</a:t>
            </a:r>
            <a:r>
              <a:rPr lang="en-US" dirty="0" smtClean="0"/>
              <a:t> in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justo</a:t>
            </a:r>
            <a:r>
              <a:rPr lang="en-US" dirty="0" smtClean="0"/>
              <a:t> et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ex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ac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Duis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Justo et neque odio facilisis turpis </a:t>
            </a:r>
            <a:r>
              <a:rPr lang="en-US" dirty="0" err="1" smtClean="0"/>
              <a:t>sodales</a:t>
            </a:r>
            <a:r>
              <a:rPr lang="en-US" dirty="0" smtClean="0"/>
              <a:t> placerat.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25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66929" y="2185416"/>
            <a:ext cx="9678987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25"/>
              </a:lnSpc>
              <a:buClr>
                <a:srgbClr val="005BBB"/>
              </a:buClr>
              <a:buFontTx/>
              <a:buNone/>
              <a:defRPr sz="1400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552450" indent="-209550">
              <a:lnSpc>
                <a:spcPts val="1725"/>
              </a:lnSpc>
              <a:buClr>
                <a:srgbClr val="005BBB"/>
              </a:buClr>
              <a:buFont typeface="Arial" charset="0"/>
              <a:buChar char="•"/>
              <a:tabLst/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marR="0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857250" algn="l"/>
              </a:tabLst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</a:t>
            </a:r>
          </a:p>
          <a:p>
            <a:pPr lvl="1"/>
            <a:r>
              <a:rPr lang="en-US" dirty="0" smtClean="0"/>
              <a:t>Second level text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 </a:t>
            </a:r>
          </a:p>
          <a:p>
            <a:pPr lvl="2"/>
            <a:r>
              <a:rPr lang="en-US" dirty="0" smtClean="0"/>
              <a:t>Third level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7133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098565" y="873941"/>
            <a:ext cx="7093435" cy="598723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70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24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14633" y="873940"/>
            <a:ext cx="7077369" cy="31254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3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70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689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883920"/>
            <a:ext cx="12192000" cy="59740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3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100" b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2" y="321147"/>
            <a:ext cx="5091215" cy="28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0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8" y="2189264"/>
            <a:ext cx="6402832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Em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29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9" y="2185418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029201" y="2185418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vitae dolor </a:t>
            </a:r>
            <a:r>
              <a:rPr lang="en-US" dirty="0" err="1" smtClean="0"/>
              <a:t>euismod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. In </a:t>
            </a:r>
            <a:r>
              <a:rPr lang="en-US" dirty="0" err="1" smtClean="0"/>
              <a:t>ornare</a:t>
            </a:r>
            <a:r>
              <a:rPr lang="en-US" dirty="0" smtClean="0"/>
              <a:t> convallis </a:t>
            </a:r>
            <a:r>
              <a:rPr lang="en-US" dirty="0" err="1" smtClean="0"/>
              <a:t>velit</a:t>
            </a:r>
            <a:r>
              <a:rPr lang="en-US" dirty="0" smtClean="0"/>
              <a:t> vitae cursus. Integer </a:t>
            </a:r>
            <a:r>
              <a:rPr lang="en-US" dirty="0" err="1" smtClean="0"/>
              <a:t>egestas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mi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habitant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senectus</a:t>
            </a:r>
            <a:r>
              <a:rPr lang="en-US" dirty="0" smtClean="0"/>
              <a:t> et </a:t>
            </a:r>
            <a:r>
              <a:rPr lang="en-US" dirty="0" err="1" smtClean="0"/>
              <a:t>netus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0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8"/>
            <a:ext cx="8557757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342900" marR="0" indent="-30480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150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Quisque</a:t>
            </a:r>
            <a:r>
              <a:rPr lang="en-US" dirty="0" smtClean="0"/>
              <a:t> ac </a:t>
            </a:r>
            <a:r>
              <a:rPr lang="en-US" dirty="0" err="1" smtClean="0"/>
              <a:t>orci</a:t>
            </a:r>
            <a:r>
              <a:rPr lang="en-US" dirty="0" smtClean="0"/>
              <a:t> in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justo</a:t>
            </a:r>
            <a:r>
              <a:rPr lang="en-US" dirty="0" smtClean="0"/>
              <a:t> et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ex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ac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Duis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Justo et neque odio facilisis turpis </a:t>
            </a:r>
            <a:r>
              <a:rPr lang="en-US" dirty="0" err="1" smtClean="0"/>
              <a:t>sodales</a:t>
            </a:r>
            <a:r>
              <a:rPr lang="en-US" dirty="0" smtClean="0"/>
              <a:t> placerat.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58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66929" y="2185416"/>
            <a:ext cx="9678987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25"/>
              </a:lnSpc>
              <a:buClr>
                <a:srgbClr val="005BBB"/>
              </a:buClr>
              <a:buFontTx/>
              <a:buNone/>
              <a:defRPr sz="1400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552450" indent="-209550">
              <a:lnSpc>
                <a:spcPts val="1725"/>
              </a:lnSpc>
              <a:buClr>
                <a:srgbClr val="005BBB"/>
              </a:buClr>
              <a:buFont typeface="Arial" charset="0"/>
              <a:buChar char="•"/>
              <a:tabLst/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marR="0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857250" algn="l"/>
              </a:tabLst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</a:t>
            </a:r>
          </a:p>
          <a:p>
            <a:pPr lvl="1"/>
            <a:r>
              <a:rPr lang="en-US" dirty="0" smtClean="0"/>
              <a:t>Second level text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 </a:t>
            </a:r>
          </a:p>
          <a:p>
            <a:pPr lvl="2"/>
            <a:r>
              <a:rPr lang="en-US" dirty="0" smtClean="0"/>
              <a:t>Third level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5574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098565" y="873941"/>
            <a:ext cx="7093435" cy="598723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70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72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14633" y="873940"/>
            <a:ext cx="7077369" cy="31254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3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70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7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883920"/>
            <a:ext cx="12192000" cy="59740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35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8639" y="0"/>
            <a:ext cx="11696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1800" dirty="0" smtClean="0">
                <a:latin typeface="Arial" charset="0"/>
              </a:rPr>
              <a:t>‘-</a:t>
            </a:r>
            <a:endParaRPr lang="en-US" sz="1800" dirty="0">
              <a:latin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045779" y="1023930"/>
            <a:ext cx="8557756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36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2045779" y="2555890"/>
            <a:ext cx="8557756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5" y="1"/>
            <a:ext cx="12191997" cy="6857999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045952" y="6221885"/>
            <a:ext cx="725424" cy="534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2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2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2" y="321147"/>
            <a:ext cx="5091215" cy="28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3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2"/>
          </a:solidFill>
          <a:latin typeface="Georgia" charset="0"/>
          <a:ea typeface="Georgia" charset="0"/>
          <a:cs typeface="Georgi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5BBB"/>
        </a:buClr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LucidaGrande" charset="0"/>
        <a:buChar char="-"/>
        <a:defRPr sz="135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880">
          <p15:clr>
            <a:srgbClr val="F26B43"/>
          </p15:clr>
        </p15:guide>
        <p15:guide id="2" pos="312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5544">
          <p15:clr>
            <a:srgbClr val="F26B43"/>
          </p15:clr>
        </p15:guide>
        <p15:guide id="5" pos="216">
          <p15:clr>
            <a:srgbClr val="F26B43"/>
          </p15:clr>
        </p15:guide>
        <p15:guide id="6" pos="3348">
          <p15:clr>
            <a:srgbClr val="F26B43"/>
          </p15:clr>
        </p15:guide>
        <p15:guide id="7" pos="3528">
          <p15:clr>
            <a:srgbClr val="F26B43"/>
          </p15:clr>
        </p15:guide>
        <p15:guide id="8" pos="3384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8639" y="0"/>
            <a:ext cx="11696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dirty="0">
                <a:solidFill>
                  <a:srgbClr val="FFFFFF"/>
                </a:solidFill>
              </a:rPr>
              <a:t>‘-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045779" y="1023930"/>
            <a:ext cx="8557756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dirty="0">
              <a:solidFill>
                <a:srgbClr val="666666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2045779" y="2555890"/>
            <a:ext cx="8557756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5" y="1"/>
            <a:ext cx="12191997" cy="6857999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045952" y="6221885"/>
            <a:ext cx="725424" cy="534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20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200" dirty="0">
              <a:solidFill>
                <a:srgbClr val="66666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2" y="321147"/>
            <a:ext cx="5091215" cy="28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6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2"/>
          </a:solidFill>
          <a:latin typeface="Georgia" charset="0"/>
          <a:ea typeface="Georgia" charset="0"/>
          <a:cs typeface="Georgi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5BBB"/>
        </a:buClr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LucidaGrande" charset="0"/>
        <a:buChar char="-"/>
        <a:defRPr sz="135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880">
          <p15:clr>
            <a:srgbClr val="F26B43"/>
          </p15:clr>
        </p15:guide>
        <p15:guide id="2" pos="312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5544">
          <p15:clr>
            <a:srgbClr val="F26B43"/>
          </p15:clr>
        </p15:guide>
        <p15:guide id="5" pos="216">
          <p15:clr>
            <a:srgbClr val="F26B43"/>
          </p15:clr>
        </p15:guide>
        <p15:guide id="6" pos="3348">
          <p15:clr>
            <a:srgbClr val="F26B43"/>
          </p15:clr>
        </p15:guide>
        <p15:guide id="7" pos="3528">
          <p15:clr>
            <a:srgbClr val="F26B43"/>
          </p15:clr>
        </p15:guide>
        <p15:guide id="8" pos="3384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658367" y="3779028"/>
            <a:ext cx="6638544" cy="102363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3200" dirty="0" smtClean="0"/>
              <a:t>Faculty Senate Executive Committee Meeting</a:t>
            </a:r>
          </a:p>
          <a:p>
            <a:pPr algn="ctr"/>
            <a:r>
              <a:rPr lang="en-US" sz="3200" dirty="0" smtClean="0"/>
              <a:t>Wednesday, May 3, 2017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7" y="1042070"/>
            <a:ext cx="7884500" cy="1988997"/>
          </a:xfrm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>
                <a:latin typeface="Georgia" panose="02040502050405020303" pitchFamily="18" charset="0"/>
              </a:rPr>
              <a:t>FOSTERING GREATER EDUCATIONAL ENTREPRENEURSHIP AT </a:t>
            </a:r>
            <a:r>
              <a:rPr lang="en-US" sz="3600" dirty="0" smtClean="0">
                <a:latin typeface="Georgia" panose="02040502050405020303" pitchFamily="18" charset="0"/>
              </a:rPr>
              <a:t>UB</a:t>
            </a:r>
            <a:endParaRPr lang="en-US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6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552280" y="1874868"/>
            <a:ext cx="5539487" cy="3369854"/>
          </a:xfrm>
          <a:ln>
            <a:noFill/>
          </a:ln>
        </p:spPr>
        <p:txBody>
          <a:bodyPr/>
          <a:lstStyle/>
          <a:p>
            <a:pPr algn="ctr"/>
            <a:r>
              <a:rPr lang="en-US" sz="1696" b="1" dirty="0">
                <a:solidFill>
                  <a:srgbClr val="0055B8"/>
                </a:solidFill>
              </a:rPr>
              <a:t>EXTERNAL ASSESSMENT</a:t>
            </a:r>
          </a:p>
          <a:p>
            <a:pPr marL="276972" indent="-27697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96" dirty="0">
                <a:solidFill>
                  <a:srgbClr val="606060"/>
                </a:solidFill>
              </a:rPr>
              <a:t>Review national landscape</a:t>
            </a:r>
          </a:p>
          <a:p>
            <a:pPr marL="276972" indent="-27697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96" dirty="0">
                <a:solidFill>
                  <a:srgbClr val="606060"/>
                </a:solidFill>
              </a:rPr>
              <a:t>Understand post-traditional/millennial learner education needs</a:t>
            </a:r>
          </a:p>
          <a:p>
            <a:pPr marL="276972" indent="-27697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96" dirty="0">
                <a:solidFill>
                  <a:srgbClr val="606060"/>
                </a:solidFill>
              </a:rPr>
              <a:t>Market opportunities</a:t>
            </a:r>
          </a:p>
          <a:p>
            <a:pPr marL="733953" lvl="1" indent="-27697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454" dirty="0">
                <a:solidFill>
                  <a:srgbClr val="606060"/>
                </a:solidFill>
              </a:rPr>
              <a:t>EAB market studies</a:t>
            </a:r>
          </a:p>
          <a:p>
            <a:pPr marL="733953" lvl="1" indent="-27697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454" dirty="0">
                <a:solidFill>
                  <a:srgbClr val="606060"/>
                </a:solidFill>
              </a:rPr>
              <a:t>Regional workforce and educational needs assessment</a:t>
            </a:r>
          </a:p>
          <a:p>
            <a:pPr marL="276972" indent="-27697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96" dirty="0">
                <a:solidFill>
                  <a:srgbClr val="606060"/>
                </a:solidFill>
              </a:rPr>
              <a:t>Comparative analysis—UB and peers</a:t>
            </a:r>
          </a:p>
          <a:p>
            <a:pPr marL="276972" indent="-27697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96" dirty="0">
                <a:solidFill>
                  <a:srgbClr val="606060"/>
                </a:solidFill>
              </a:rPr>
              <a:t>Summary—lessons learned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>
          <a:xfrm>
            <a:off x="6276417" y="1874868"/>
            <a:ext cx="5354837" cy="3369854"/>
          </a:xfrm>
        </p:spPr>
        <p:txBody>
          <a:bodyPr/>
          <a:lstStyle/>
          <a:p>
            <a:pPr algn="ctr"/>
            <a:r>
              <a:rPr lang="en-US" sz="1700" b="1" dirty="0" smtClean="0">
                <a:solidFill>
                  <a:srgbClr val="0055B8"/>
                </a:solidFill>
              </a:rPr>
              <a:t>INTERNAL ASSESSMENT</a:t>
            </a:r>
          </a:p>
          <a:p>
            <a:pPr marL="276972" indent="-27697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96" dirty="0">
                <a:solidFill>
                  <a:srgbClr val="606060"/>
                </a:solidFill>
                <a:latin typeface="+mn-lt"/>
              </a:rPr>
              <a:t>Millard Fillmore College review</a:t>
            </a:r>
          </a:p>
          <a:p>
            <a:pPr marL="276972" indent="-27697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96" dirty="0">
                <a:solidFill>
                  <a:srgbClr val="606060"/>
                </a:solidFill>
                <a:latin typeface="+mn-lt"/>
              </a:rPr>
              <a:t>EOC—programs, mission, opportunities</a:t>
            </a:r>
          </a:p>
          <a:p>
            <a:pPr marL="276972" indent="-27697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96" dirty="0">
                <a:solidFill>
                  <a:srgbClr val="606060"/>
                </a:solidFill>
                <a:latin typeface="+mn-lt"/>
              </a:rPr>
              <a:t>Review academic unit efforts</a:t>
            </a:r>
          </a:p>
          <a:p>
            <a:pPr marL="276972" indent="-27697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96" dirty="0">
                <a:solidFill>
                  <a:srgbClr val="606060"/>
                </a:solidFill>
                <a:latin typeface="+mn-lt"/>
              </a:rPr>
              <a:t>Examine related internal developments</a:t>
            </a:r>
          </a:p>
          <a:p>
            <a:pPr marL="733953" lvl="1" indent="-27697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454" dirty="0">
                <a:solidFill>
                  <a:srgbClr val="606060"/>
                </a:solidFill>
                <a:latin typeface="+mn-lt"/>
              </a:rPr>
              <a:t>Office of Educational Innovation</a:t>
            </a:r>
          </a:p>
          <a:p>
            <a:pPr marL="733953" lvl="1" indent="-27697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454" dirty="0">
                <a:solidFill>
                  <a:srgbClr val="606060"/>
                </a:solidFill>
                <a:latin typeface="+mn-lt"/>
              </a:rPr>
              <a:t>Professional Pathways</a:t>
            </a:r>
          </a:p>
          <a:p>
            <a:pPr marL="733953" lvl="1" indent="-27697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454" dirty="0">
                <a:solidFill>
                  <a:srgbClr val="606060"/>
                </a:solidFill>
                <a:latin typeface="+mn-lt"/>
              </a:rPr>
              <a:t>Office of Economic Development</a:t>
            </a:r>
          </a:p>
          <a:p>
            <a:pPr marL="733953" lvl="1" indent="-27697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454" dirty="0">
                <a:solidFill>
                  <a:srgbClr val="606060"/>
                </a:solidFill>
                <a:latin typeface="+mn-lt"/>
              </a:rPr>
              <a:t>Communities of Excellence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8067" y="956733"/>
            <a:ext cx="10947400" cy="72972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STUDY GROUP ON THE FUTURE OF MILLARD FILLMORE COLLEGE</a:t>
            </a:r>
            <a:br>
              <a:rPr lang="en-US" dirty="0" smtClean="0"/>
            </a:b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Approach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3453" y="5244722"/>
            <a:ext cx="6716628" cy="1154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rgbClr val="0055B8"/>
                </a:solidFill>
                <a:latin typeface="+mj-lt"/>
              </a:rPr>
              <a:t>RECOMMENDATIONS, SUMMARY—LESSONS LEARNED</a:t>
            </a:r>
          </a:p>
          <a:p>
            <a:pPr marL="415458" indent="-415458">
              <a:buFont typeface="Arial" panose="020B0604020202020204" pitchFamily="34" charset="0"/>
              <a:buChar char="•"/>
            </a:pPr>
            <a:r>
              <a:rPr lang="en-US" sz="1696" dirty="0"/>
              <a:t>Opportunities</a:t>
            </a:r>
          </a:p>
          <a:p>
            <a:pPr marL="415458" indent="-415458">
              <a:buFont typeface="Arial" panose="020B0604020202020204" pitchFamily="34" charset="0"/>
              <a:buChar char="•"/>
            </a:pPr>
            <a:r>
              <a:rPr lang="en-US" sz="1696" dirty="0"/>
              <a:t>Organizational strategies</a:t>
            </a:r>
          </a:p>
          <a:p>
            <a:pPr marL="415458" indent="-415458">
              <a:buFont typeface="Arial" panose="020B0604020202020204" pitchFamily="34" charset="0"/>
              <a:buChar char="•"/>
            </a:pPr>
            <a:r>
              <a:rPr lang="en-US" sz="1696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17649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69" y="1028699"/>
            <a:ext cx="7607862" cy="570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96" y="1028700"/>
            <a:ext cx="7607808" cy="57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4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650386" y="1314450"/>
            <a:ext cx="10937408" cy="4953000"/>
          </a:xfrm>
        </p:spPr>
        <p:txBody>
          <a:bodyPr/>
          <a:lstStyle/>
          <a:p>
            <a:pPr marL="38100" indent="0">
              <a:buNone/>
            </a:pPr>
            <a:r>
              <a:rPr lang="en-US" sz="1600" b="1" dirty="0"/>
              <a:t>Form a university team to design a plan that achieves the following objectives and is guided by the following principles</a:t>
            </a:r>
            <a:r>
              <a:rPr lang="en-US" sz="1600" b="1" dirty="0" smtClean="0"/>
              <a:t>:</a:t>
            </a:r>
          </a:p>
          <a:p>
            <a:pPr marL="38100" indent="0">
              <a:buNone/>
            </a:pPr>
            <a:endParaRPr lang="en-US" sz="1600" b="1" dirty="0" smtClean="0"/>
          </a:p>
          <a:p>
            <a:pPr lvl="1"/>
            <a:r>
              <a:rPr lang="en-US" sz="1550" b="1" dirty="0" smtClean="0">
                <a:solidFill>
                  <a:schemeClr val="tx2">
                    <a:lumMod val="75000"/>
                  </a:schemeClr>
                </a:solidFill>
              </a:rPr>
              <a:t>Objectives</a:t>
            </a:r>
            <a:endParaRPr lang="en-US" sz="1550" b="1" dirty="0"/>
          </a:p>
          <a:p>
            <a:pPr marL="971533" lvl="2" indent="-285750">
              <a:buFont typeface="Courier New" panose="02070309020205020404" pitchFamily="49" charset="0"/>
              <a:buChar char="o"/>
            </a:pPr>
            <a:r>
              <a:rPr lang="en-US" sz="1550" dirty="0"/>
              <a:t>Discover new educational opportunities that augment/strengthen current academic offerings and achieve university strategic </a:t>
            </a:r>
            <a:r>
              <a:rPr lang="en-US" sz="1550" dirty="0" smtClean="0"/>
              <a:t>aspirations</a:t>
            </a:r>
          </a:p>
          <a:p>
            <a:pPr marL="971533" lvl="2" indent="-285750">
              <a:buFont typeface="Courier New" panose="02070309020205020404" pitchFamily="49" charset="0"/>
              <a:buChar char="o"/>
            </a:pPr>
            <a:endParaRPr lang="en-US" sz="1550" dirty="0"/>
          </a:p>
          <a:p>
            <a:pPr marL="971533" lvl="2" indent="-285750">
              <a:buFont typeface="Courier New" panose="02070309020205020404" pitchFamily="49" charset="0"/>
              <a:buChar char="o"/>
            </a:pPr>
            <a:r>
              <a:rPr lang="en-US" sz="1550" dirty="0"/>
              <a:t>Design a rapid capability to assess existing program offerings and recommend modifications as appropriate based on market research, best practice, entrepreneurial instinct and other considerations as </a:t>
            </a:r>
            <a:r>
              <a:rPr lang="en-US" sz="1550" dirty="0" smtClean="0"/>
              <a:t>appropriate</a:t>
            </a:r>
          </a:p>
          <a:p>
            <a:pPr marL="971533" lvl="2" indent="-285750">
              <a:buFont typeface="Courier New" panose="02070309020205020404" pitchFamily="49" charset="0"/>
              <a:buChar char="o"/>
            </a:pPr>
            <a:endParaRPr lang="en-US" sz="1550" dirty="0"/>
          </a:p>
          <a:p>
            <a:pPr marL="971533" lvl="2" indent="-285750">
              <a:buFont typeface="Courier New" panose="02070309020205020404" pitchFamily="49" charset="0"/>
              <a:buChar char="o"/>
            </a:pPr>
            <a:r>
              <a:rPr lang="en-US" sz="1550" dirty="0"/>
              <a:t>Organize partners, stakeholders and experts to better connect UB academic program planning with the perspectives of employers, policy-makers, and technology </a:t>
            </a:r>
            <a:r>
              <a:rPr lang="en-US" sz="1550" dirty="0" smtClean="0"/>
              <a:t>providers</a:t>
            </a:r>
          </a:p>
          <a:p>
            <a:pPr marL="971533" lvl="2" indent="-285750">
              <a:buFont typeface="Courier New" panose="02070309020205020404" pitchFamily="49" charset="0"/>
              <a:buChar char="o"/>
            </a:pPr>
            <a:endParaRPr lang="en-US" sz="1550" dirty="0"/>
          </a:p>
          <a:p>
            <a:pPr marL="971533" lvl="2" indent="-285750">
              <a:buFont typeface="Courier New" panose="02070309020205020404" pitchFamily="49" charset="0"/>
              <a:buChar char="o"/>
            </a:pPr>
            <a:r>
              <a:rPr lang="en-US" sz="1550" dirty="0"/>
              <a:t>Make available experimental spaces and staff for instructional design and consultation at the appropriate level of decentralization that will build new and scalable pedagogical strategies across the academic </a:t>
            </a:r>
            <a:r>
              <a:rPr lang="en-US" sz="1550" dirty="0" smtClean="0"/>
              <a:t>organization</a:t>
            </a:r>
          </a:p>
          <a:p>
            <a:pPr marL="971533" lvl="2" indent="-285750">
              <a:buFont typeface="Courier New" panose="02070309020205020404" pitchFamily="49" charset="0"/>
              <a:buChar char="o"/>
            </a:pPr>
            <a:endParaRPr lang="en-US" sz="1550" dirty="0"/>
          </a:p>
          <a:p>
            <a:pPr marL="971533" lvl="2" indent="-285750">
              <a:buFont typeface="Courier New" panose="02070309020205020404" pitchFamily="49" charset="0"/>
              <a:buChar char="o"/>
            </a:pPr>
            <a:r>
              <a:rPr lang="en-US" sz="1550" dirty="0"/>
              <a:t>Organize the campus conversation about alternative credentialing strategy and </a:t>
            </a:r>
            <a:r>
              <a:rPr lang="en-US" sz="1550" dirty="0" smtClean="0"/>
              <a:t>policy</a:t>
            </a:r>
          </a:p>
          <a:p>
            <a:pPr marL="971533" lvl="2" indent="-285750">
              <a:buFont typeface="Courier New" panose="02070309020205020404" pitchFamily="49" charset="0"/>
              <a:buChar char="o"/>
            </a:pPr>
            <a:endParaRPr lang="en-US" sz="1550" dirty="0"/>
          </a:p>
          <a:p>
            <a:pPr marL="971533" lvl="2" indent="-285750">
              <a:buFont typeface="Courier New" panose="02070309020205020404" pitchFamily="49" charset="0"/>
              <a:buChar char="o"/>
            </a:pPr>
            <a:r>
              <a:rPr lang="en-US" sz="1550" dirty="0"/>
              <a:t>Provide access to administrative infrastructures to support program operations around the university (e.g., classroom scheduling, registration, marketing and communications, etc.)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0387" y="906831"/>
            <a:ext cx="10937407" cy="540969"/>
          </a:xfrm>
        </p:spPr>
        <p:txBody>
          <a:bodyPr anchor="ctr"/>
          <a:lstStyle/>
          <a:p>
            <a:pPr algn="ctr"/>
            <a:r>
              <a:rPr lang="en-US" dirty="0" smtClean="0"/>
              <a:t>RECOMMENDATION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6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650387" y="1507068"/>
            <a:ext cx="10937407" cy="4792131"/>
          </a:xfrm>
        </p:spPr>
        <p:txBody>
          <a:bodyPr/>
          <a:lstStyle/>
          <a:p>
            <a:pPr marL="38100" lvl="0" indent="0">
              <a:lnSpc>
                <a:spcPct val="100000"/>
              </a:lnSpc>
              <a:buNone/>
            </a:pPr>
            <a:r>
              <a:rPr lang="en-US" sz="2400" b="1" dirty="0" smtClean="0"/>
              <a:t>How </a:t>
            </a:r>
            <a:r>
              <a:rPr lang="en-US" sz="2400" b="1" dirty="0"/>
              <a:t>to foster greater educational entrepreneurship across the university</a:t>
            </a:r>
            <a:r>
              <a:rPr lang="en-US" sz="2400" b="1" dirty="0" smtClean="0"/>
              <a:t>:</a:t>
            </a:r>
          </a:p>
          <a:p>
            <a:pPr marL="38100" lvl="0" indent="0">
              <a:lnSpc>
                <a:spcPct val="100000"/>
              </a:lnSpc>
              <a:buNone/>
            </a:pPr>
            <a:endParaRPr lang="en-US" sz="2400" b="1" dirty="0" smtClean="0"/>
          </a:p>
          <a:p>
            <a:pPr marL="971533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opportunities and the </a:t>
            </a:r>
            <a:r>
              <a:rPr lang="en-US" sz="2000" dirty="0" smtClean="0"/>
              <a:t>goals</a:t>
            </a:r>
          </a:p>
          <a:p>
            <a:pPr marL="971533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71533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 roles, responsibilities and organizational </a:t>
            </a:r>
            <a:r>
              <a:rPr lang="en-US" sz="2000" dirty="0" smtClean="0"/>
              <a:t>structures</a:t>
            </a:r>
          </a:p>
          <a:p>
            <a:pPr marL="971533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71533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 leadership </a:t>
            </a:r>
            <a:r>
              <a:rPr lang="en-US" sz="2000" dirty="0" smtClean="0"/>
              <a:t>requirements</a:t>
            </a:r>
          </a:p>
          <a:p>
            <a:pPr marL="971533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71533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Infrastructure </a:t>
            </a:r>
            <a:r>
              <a:rPr lang="en-US" sz="2000" dirty="0" smtClean="0"/>
              <a:t>needs</a:t>
            </a:r>
          </a:p>
          <a:p>
            <a:pPr marL="971533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71533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 plan  with timelines that captures the major suggested activities, a projected resource strategy and the expected impact of this new structure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0387" y="974565"/>
            <a:ext cx="10937407" cy="600236"/>
          </a:xfrm>
        </p:spPr>
        <p:txBody>
          <a:bodyPr anchor="ctr"/>
          <a:lstStyle/>
          <a:p>
            <a:pPr algn="ctr"/>
            <a:r>
              <a:rPr lang="en-US" dirty="0" smtClean="0"/>
              <a:t>DELIVERABLE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91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0387" y="974565"/>
            <a:ext cx="10937407" cy="600236"/>
          </a:xfrm>
        </p:spPr>
        <p:txBody>
          <a:bodyPr anchor="ctr"/>
          <a:lstStyle/>
          <a:p>
            <a:pPr algn="ctr"/>
            <a:r>
              <a:rPr lang="en-US" dirty="0" smtClean="0"/>
              <a:t>PROPOSED TEAM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70673" y="1574801"/>
            <a:ext cx="4296833" cy="240065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Executive Committee</a:t>
            </a:r>
          </a:p>
          <a:p>
            <a:pPr algn="ctr"/>
            <a:endParaRPr lang="en-US" dirty="0" smtClean="0"/>
          </a:p>
          <a:p>
            <a:pPr lvl="1" algn="ctr"/>
            <a:r>
              <a:rPr lang="en-US" sz="1400" dirty="0"/>
              <a:t>Nancy Smyth, </a:t>
            </a:r>
            <a:r>
              <a:rPr lang="en-US" sz="1400" b="1" i="1" dirty="0"/>
              <a:t>Co-chair</a:t>
            </a:r>
            <a:endParaRPr lang="en-US" sz="1400" dirty="0"/>
          </a:p>
          <a:p>
            <a:pPr lvl="1" algn="ctr"/>
            <a:r>
              <a:rPr lang="en-US" sz="1400" dirty="0"/>
              <a:t>Paul Tesluk, </a:t>
            </a:r>
            <a:r>
              <a:rPr lang="en-US" sz="1400" b="1" i="1" dirty="0"/>
              <a:t>Co-chair</a:t>
            </a:r>
            <a:endParaRPr lang="en-US" sz="1400" dirty="0"/>
          </a:p>
          <a:p>
            <a:pPr lvl="1" algn="ctr"/>
            <a:r>
              <a:rPr lang="en-US" sz="1400" dirty="0"/>
              <a:t>All deans who wish to participate</a:t>
            </a:r>
          </a:p>
          <a:p>
            <a:pPr lvl="1" algn="ctr"/>
            <a:r>
              <a:rPr lang="en-US" sz="1400" dirty="0"/>
              <a:t>Brice Bible</a:t>
            </a:r>
          </a:p>
          <a:p>
            <a:pPr lvl="1" algn="ctr"/>
            <a:r>
              <a:rPr lang="en-US" sz="1400" dirty="0"/>
              <a:t>Graham Hammill</a:t>
            </a:r>
          </a:p>
          <a:p>
            <a:pPr lvl="1" algn="ctr"/>
            <a:r>
              <a:rPr lang="en-US" sz="1400" dirty="0"/>
              <a:t>Andy Stott</a:t>
            </a:r>
          </a:p>
          <a:p>
            <a:pPr lvl="1" algn="ctr"/>
            <a:r>
              <a:rPr lang="en-US" sz="1400" dirty="0"/>
              <a:t>Sean Sullivan, </a:t>
            </a:r>
            <a:r>
              <a:rPr lang="en-US" sz="1400" b="1" i="1" dirty="0"/>
              <a:t>Staff and Convener</a:t>
            </a:r>
            <a:endParaRPr lang="en-US" sz="1400" dirty="0"/>
          </a:p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83906" y="4157133"/>
            <a:ext cx="8824189" cy="2291292"/>
            <a:chOff x="1343025" y="4157133"/>
            <a:chExt cx="8824189" cy="2291292"/>
          </a:xfrm>
        </p:grpSpPr>
        <p:sp>
          <p:nvSpPr>
            <p:cNvPr id="5" name="TextBox 4"/>
            <p:cNvSpPr txBox="1"/>
            <p:nvPr/>
          </p:nvSpPr>
          <p:spPr>
            <a:xfrm>
              <a:off x="1343025" y="4157133"/>
              <a:ext cx="4229100" cy="2291292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Faculty Team</a:t>
              </a:r>
            </a:p>
            <a:p>
              <a:pPr algn="ctr"/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tx1">
                      <a:lumMod val="75000"/>
                    </a:schemeClr>
                  </a:solidFill>
                </a:rPr>
                <a:t>TBD</a:t>
              </a:r>
              <a:endParaRPr lang="en-US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38114" y="4157133"/>
              <a:ext cx="4229100" cy="2291292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Staff Team</a:t>
              </a:r>
            </a:p>
            <a:p>
              <a:pPr algn="ctr"/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en-US" dirty="0">
                  <a:solidFill>
                    <a:schemeClr val="tx1">
                      <a:lumMod val="75000"/>
                    </a:schemeClr>
                  </a:solidFill>
                </a:rPr>
                <a:t>TBD</a:t>
              </a:r>
            </a:p>
            <a:p>
              <a:pPr algn="ctr"/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9183480"/>
      </p:ext>
    </p:extLst>
  </p:cSld>
  <p:clrMapOvr>
    <a:masterClrMapping/>
  </p:clrMapOvr>
</p:sld>
</file>

<file path=ppt/theme/theme1.xml><?xml version="1.0" encoding="utf-8"?>
<a:theme xmlns:a="http://schemas.openxmlformats.org/drawingml/2006/main" name="UB Powerpoint Template">
  <a:themeElements>
    <a:clrScheme name="UB Color Palette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owerpoint_Template_WIDE" id="{320877F5-9057-5044-9670-55C377C33490}" vid="{043CC7DF-15AC-0F49-A0D1-304573C219B6}"/>
    </a:ext>
  </a:extLst>
</a:theme>
</file>

<file path=ppt/theme/theme2.xml><?xml version="1.0" encoding="utf-8"?>
<a:theme xmlns:a="http://schemas.openxmlformats.org/drawingml/2006/main" name="1_UB Powerpoint Template">
  <a:themeElements>
    <a:clrScheme name="UB Color Palette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owerpoint_Template_WIDE" id="{320877F5-9057-5044-9670-55C377C33490}" vid="{043CC7DF-15AC-0F49-A0D1-304573C219B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9747</TotalTime>
  <Words>337</Words>
  <Application>Microsoft Office PowerPoint</Application>
  <PresentationFormat>Custom</PresentationFormat>
  <Paragraphs>68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UB Powerpoint Template</vt:lpstr>
      <vt:lpstr>1_UB Powerpoint Template</vt:lpstr>
      <vt:lpstr>FOSTERING GREATER EDUCATIONAL ENTREPRENEURSHIP AT UB</vt:lpstr>
      <vt:lpstr>THE STUDY GROUP ON THE FUTURE OF MILLARD FILLMORE COLLEGE Approach</vt:lpstr>
      <vt:lpstr>PowerPoint Presentation</vt:lpstr>
      <vt:lpstr>PowerPoint Presentation</vt:lpstr>
      <vt:lpstr>RECOMMENDATION</vt:lpstr>
      <vt:lpstr>DELIVERABLE</vt:lpstr>
      <vt:lpstr>PROPOSED TEAM</vt:lpstr>
    </vt:vector>
  </TitlesOfParts>
  <Company>University at Buffalo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ACHIEVING OUR STRATEGIC PRIORITIES</dc:title>
  <dc:creator>Napoli, Patricia</dc:creator>
  <cp:lastModifiedBy>Allen, Lindsay</cp:lastModifiedBy>
  <cp:revision>718</cp:revision>
  <cp:lastPrinted>2017-05-03T16:52:38Z</cp:lastPrinted>
  <dcterms:created xsi:type="dcterms:W3CDTF">2016-12-13T20:30:50Z</dcterms:created>
  <dcterms:modified xsi:type="dcterms:W3CDTF">2017-05-03T18:39:30Z</dcterms:modified>
</cp:coreProperties>
</file>